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417" r:id="rId2"/>
    <p:sldId id="420" r:id="rId3"/>
    <p:sldId id="493" r:id="rId4"/>
    <p:sldId id="494" r:id="rId5"/>
    <p:sldId id="495" r:id="rId6"/>
    <p:sldId id="496" r:id="rId7"/>
    <p:sldId id="678" r:id="rId8"/>
    <p:sldId id="679" r:id="rId9"/>
    <p:sldId id="680" r:id="rId10"/>
    <p:sldId id="681" r:id="rId11"/>
    <p:sldId id="682" r:id="rId12"/>
    <p:sldId id="684" r:id="rId13"/>
    <p:sldId id="683" r:id="rId14"/>
    <p:sldId id="686" r:id="rId15"/>
    <p:sldId id="685" r:id="rId16"/>
    <p:sldId id="687" r:id="rId17"/>
    <p:sldId id="688" r:id="rId18"/>
    <p:sldId id="689" r:id="rId19"/>
    <p:sldId id="690" r:id="rId20"/>
    <p:sldId id="691" r:id="rId21"/>
    <p:sldId id="693" r:id="rId22"/>
    <p:sldId id="692" r:id="rId23"/>
    <p:sldId id="695" r:id="rId24"/>
    <p:sldId id="694" r:id="rId25"/>
    <p:sldId id="696" r:id="rId26"/>
    <p:sldId id="697" r:id="rId27"/>
    <p:sldId id="698" r:id="rId28"/>
    <p:sldId id="700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F4D"/>
    <a:srgbClr val="EC5F74"/>
    <a:srgbClr val="58B6E5"/>
    <a:srgbClr val="0B3774"/>
    <a:srgbClr val="4E753B"/>
    <a:srgbClr val="BD934E"/>
    <a:srgbClr val="2E4523"/>
    <a:srgbClr val="DCDCDC"/>
    <a:srgbClr val="06275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4" autoAdjust="0"/>
    <p:restoredTop sz="96104"/>
  </p:normalViewPr>
  <p:slideViewPr>
    <p:cSldViewPr snapToGrid="0">
      <p:cViewPr varScale="1">
        <p:scale>
          <a:sx n="116" d="100"/>
          <a:sy n="116" d="100"/>
        </p:scale>
        <p:origin x="78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2024/4/21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5" Type="http://schemas.openxmlformats.org/officeDocument/2006/relationships/image" Target="../media/image17.em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机器语言和汇编语言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34142" y="3267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2128311"/>
            <a:chOff x="1887176" y="1780606"/>
            <a:chExt cx="2532899" cy="9309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程序目标：检查从主存地址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x1000 0000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开始存储的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个整数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的值设置为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如果没有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的值设置为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3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2589977"/>
            <a:chOff x="1887176" y="1780606"/>
            <a:chExt cx="2532899" cy="113283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程序拆解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循环结构：遍历主存中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个地址存储的整数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选择结构：判断是否存在整数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996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3287988"/>
            <a:chOff x="1887176" y="1780606"/>
            <a:chExt cx="2532899" cy="14381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129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寄存器初始化：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保存结果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x5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保存当前需要读取的主存地址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x6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保存常量整数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，用于后续比较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x7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保存从主存中读取的数据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保存变量用于循环条件，初始为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F9C9D0B0-BF5E-739E-FCE4-1B0051AF7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713" y="910944"/>
            <a:ext cx="245745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0692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3703487"/>
            <a:chOff x="1887176" y="1780606"/>
            <a:chExt cx="2532899" cy="16198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311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循环结构：遍历主存中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个地址存储的整数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循环条件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==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如果条件为假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进入循环，执行子任务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顺序执行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如果条件为真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不进入循环，执行子任务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后面的指令（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跳转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F9C9D0B0-BF5E-739E-FCE4-1B0051AF7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713" y="910944"/>
            <a:ext cx="245745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C61F0122-F4B0-1E2E-DCC7-3139F3C58694}"/>
              </a:ext>
            </a:extLst>
          </p:cNvPr>
          <p:cNvSpPr/>
          <p:nvPr/>
        </p:nvSpPr>
        <p:spPr>
          <a:xfrm>
            <a:off x="7687339" y="2828260"/>
            <a:ext cx="1616149" cy="87187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9737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3703487"/>
            <a:chOff x="1887176" y="1780606"/>
            <a:chExt cx="2532899" cy="16198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311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循环结构：遍历主存中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个地址存储的整数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循环条件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==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没有生成条件指令（直接判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条件分支指令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BEQ x8, x0, offset=D3+4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5" name="图片 2">
            <a:extLst>
              <a:ext uri="{FF2B5EF4-FFF2-40B4-BE49-F238E27FC236}">
                <a16:creationId xmlns:a16="http://schemas.microsoft.com/office/drawing/2014/main" id="{99EA62A1-9E3C-AC4B-66E8-83F342E29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350" y="1032026"/>
            <a:ext cx="2402772" cy="554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4">
            <a:extLst>
              <a:ext uri="{FF2B5EF4-FFF2-40B4-BE49-F238E27FC236}">
                <a16:creationId xmlns:a16="http://schemas.microsoft.com/office/drawing/2014/main" id="{CD3B894A-D8C4-0F6F-5FC2-581D68847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517" y="1032026"/>
            <a:ext cx="1554163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55">
            <a:extLst>
              <a:ext uri="{FF2B5EF4-FFF2-40B4-BE49-F238E27FC236}">
                <a16:creationId xmlns:a16="http://schemas.microsoft.com/office/drawing/2014/main" id="{E92225F8-91BA-2C97-7B03-D7008347C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966" y="3337075"/>
            <a:ext cx="1847850" cy="213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Line 140">
            <a:extLst>
              <a:ext uri="{FF2B5EF4-FFF2-40B4-BE49-F238E27FC236}">
                <a16:creationId xmlns:a16="http://schemas.microsoft.com/office/drawing/2014/main" id="{92B2ADA7-97FB-B717-8EFE-6ADA726A78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95966" y="3327550"/>
            <a:ext cx="18478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右箭头 9">
            <a:extLst>
              <a:ext uri="{FF2B5EF4-FFF2-40B4-BE49-F238E27FC236}">
                <a16:creationId xmlns:a16="http://schemas.microsoft.com/office/drawing/2014/main" id="{B6B1559E-D6BD-D6EC-2203-046CA18853CC}"/>
              </a:ext>
            </a:extLst>
          </p:cNvPr>
          <p:cNvSpPr/>
          <p:nvPr/>
        </p:nvSpPr>
        <p:spPr>
          <a:xfrm>
            <a:off x="8730475" y="3040471"/>
            <a:ext cx="737692" cy="5741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7677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3703487"/>
            <a:chOff x="1887176" y="1780606"/>
            <a:chExt cx="2532899" cy="16198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311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选择结构：当前读取的主存数据是否等于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判断条件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x7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==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如果条件为真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 &lt;- 1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顺序执行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如果条件为假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进入子任务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的指令（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跳转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F9C9D0B0-BF5E-739E-FCE4-1B0051AF7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713" y="910944"/>
            <a:ext cx="245745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711608DF-9BD3-5274-E47A-82E3727344C5}"/>
              </a:ext>
            </a:extLst>
          </p:cNvPr>
          <p:cNvSpPr/>
          <p:nvPr/>
        </p:nvSpPr>
        <p:spPr>
          <a:xfrm>
            <a:off x="7687340" y="4040373"/>
            <a:ext cx="1765003" cy="71238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4926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4949982"/>
            <a:chOff x="1887176" y="1780606"/>
            <a:chExt cx="2532899" cy="21650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856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选择结构：当前读取的主存数据是否等于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判断条件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x7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==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没有生成条件指令（直接判断常量）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条件分支指令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BNE x7, x6, offset=C2+4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x5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保存下一个需要读取的数据地址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x7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保存下一个需要比较的数据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保存自减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之后的值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2">
            <a:extLst>
              <a:ext uri="{FF2B5EF4-FFF2-40B4-BE49-F238E27FC236}">
                <a16:creationId xmlns:a16="http://schemas.microsoft.com/office/drawing/2014/main" id="{919A79FD-8871-48CE-1BD0-061A90138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11" y="389652"/>
            <a:ext cx="2636375" cy="596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1">
            <a:extLst>
              <a:ext uri="{FF2B5EF4-FFF2-40B4-BE49-F238E27FC236}">
                <a16:creationId xmlns:a16="http://schemas.microsoft.com/office/drawing/2014/main" id="{47BA4F6A-57E1-C77B-4115-E7DB5D2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652" y="533966"/>
            <a:ext cx="2016125" cy="197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3">
            <a:extLst>
              <a:ext uri="{FF2B5EF4-FFF2-40B4-BE49-F238E27FC236}">
                <a16:creationId xmlns:a16="http://schemas.microsoft.com/office/drawing/2014/main" id="{06688F0A-F6B6-AC35-1D8C-C5A458411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793" y="2790680"/>
            <a:ext cx="1714500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Line 140">
            <a:extLst>
              <a:ext uri="{FF2B5EF4-FFF2-40B4-BE49-F238E27FC236}">
                <a16:creationId xmlns:a16="http://schemas.microsoft.com/office/drawing/2014/main" id="{DF12F44C-2BB4-0199-84C5-DBDD51CDC3F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700831" y="2650541"/>
            <a:ext cx="23844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右箭头 8">
            <a:extLst>
              <a:ext uri="{FF2B5EF4-FFF2-40B4-BE49-F238E27FC236}">
                <a16:creationId xmlns:a16="http://schemas.microsoft.com/office/drawing/2014/main" id="{15BCFCB4-62BC-08EE-1F27-8DD7577CA762}"/>
              </a:ext>
            </a:extLst>
          </p:cNvPr>
          <p:cNvSpPr/>
          <p:nvPr/>
        </p:nvSpPr>
        <p:spPr>
          <a:xfrm>
            <a:off x="8741688" y="2363462"/>
            <a:ext cx="737692" cy="5741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53">
            <a:extLst>
              <a:ext uri="{FF2B5EF4-FFF2-40B4-BE49-F238E27FC236}">
                <a16:creationId xmlns:a16="http://schemas.microsoft.com/office/drawing/2014/main" id="{0D49604C-A0F1-2A23-6E70-E1C1FB89F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06" b="7035"/>
          <a:stretch/>
        </p:blipFill>
        <p:spPr bwMode="auto">
          <a:xfrm>
            <a:off x="10035773" y="3721262"/>
            <a:ext cx="1714500" cy="472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53">
            <a:extLst>
              <a:ext uri="{FF2B5EF4-FFF2-40B4-BE49-F238E27FC236}">
                <a16:creationId xmlns:a16="http://schemas.microsoft.com/office/drawing/2014/main" id="{006DE895-6698-0275-E19D-CCFD71678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70" b="37691"/>
          <a:stretch/>
        </p:blipFill>
        <p:spPr bwMode="auto">
          <a:xfrm>
            <a:off x="10035773" y="4433249"/>
            <a:ext cx="1714500" cy="46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04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2589975"/>
            <a:chOff x="1887176" y="1780606"/>
            <a:chExt cx="2532899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回顾程序的实现过程：任务拆解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循环结构：遍历主存中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个地址存储的整数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选择结构：判断是否存在整数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</a:t>
              </a:r>
              <a:r>
                <a:rPr lang="zh-CN" altLang="en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任务对应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的指令合并起来得到完整的程序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4929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A3538DB1-2330-4E5C-8C01-7FB9EE9A0007}"/>
              </a:ext>
            </a:extLst>
          </p:cNvPr>
          <p:cNvSpPr/>
          <p:nvPr/>
        </p:nvSpPr>
        <p:spPr>
          <a:xfrm>
            <a:off x="905082" y="1798038"/>
            <a:ext cx="10294901" cy="499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B07CDF7-5300-C074-973C-B54108907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846314"/>
              </p:ext>
            </p:extLst>
          </p:nvPr>
        </p:nvGraphicFramePr>
        <p:xfrm>
          <a:off x="2913281" y="1620765"/>
          <a:ext cx="9114910" cy="4847583"/>
        </p:xfrm>
        <a:graphic>
          <a:graphicData uri="http://schemas.openxmlformats.org/drawingml/2006/table">
            <a:tbl>
              <a:tblPr/>
              <a:tblGrid>
                <a:gridCol w="1386959">
                  <a:extLst>
                    <a:ext uri="{9D8B030D-6E8A-4147-A177-3AD203B41FA5}">
                      <a16:colId xmlns:a16="http://schemas.microsoft.com/office/drawing/2014/main" val="768759060"/>
                    </a:ext>
                  </a:extLst>
                </a:gridCol>
                <a:gridCol w="1243332">
                  <a:extLst>
                    <a:ext uri="{9D8B030D-6E8A-4147-A177-3AD203B41FA5}">
                      <a16:colId xmlns:a16="http://schemas.microsoft.com/office/drawing/2014/main" val="3928828811"/>
                    </a:ext>
                  </a:extLst>
                </a:gridCol>
                <a:gridCol w="55735">
                  <a:extLst>
                    <a:ext uri="{9D8B030D-6E8A-4147-A177-3AD203B41FA5}">
                      <a16:colId xmlns:a16="http://schemas.microsoft.com/office/drawing/2014/main" val="2408758167"/>
                    </a:ext>
                  </a:extLst>
                </a:gridCol>
                <a:gridCol w="947504">
                  <a:extLst>
                    <a:ext uri="{9D8B030D-6E8A-4147-A177-3AD203B41FA5}">
                      <a16:colId xmlns:a16="http://schemas.microsoft.com/office/drawing/2014/main" val="1058639760"/>
                    </a:ext>
                  </a:extLst>
                </a:gridCol>
                <a:gridCol w="1016103">
                  <a:extLst>
                    <a:ext uri="{9D8B030D-6E8A-4147-A177-3AD203B41FA5}">
                      <a16:colId xmlns:a16="http://schemas.microsoft.com/office/drawing/2014/main" val="1513265338"/>
                    </a:ext>
                  </a:extLst>
                </a:gridCol>
                <a:gridCol w="923923">
                  <a:extLst>
                    <a:ext uri="{9D8B030D-6E8A-4147-A177-3AD203B41FA5}">
                      <a16:colId xmlns:a16="http://schemas.microsoft.com/office/drawing/2014/main" val="2609365328"/>
                    </a:ext>
                  </a:extLst>
                </a:gridCol>
                <a:gridCol w="958224">
                  <a:extLst>
                    <a:ext uri="{9D8B030D-6E8A-4147-A177-3AD203B41FA5}">
                      <a16:colId xmlns:a16="http://schemas.microsoft.com/office/drawing/2014/main" val="3804082571"/>
                    </a:ext>
                  </a:extLst>
                </a:gridCol>
                <a:gridCol w="1140436">
                  <a:extLst>
                    <a:ext uri="{9D8B030D-6E8A-4147-A177-3AD203B41FA5}">
                      <a16:colId xmlns:a16="http://schemas.microsoft.com/office/drawing/2014/main" val="441953974"/>
                    </a:ext>
                  </a:extLst>
                </a:gridCol>
                <a:gridCol w="1442694">
                  <a:extLst>
                    <a:ext uri="{9D8B030D-6E8A-4147-A177-3AD203B41FA5}">
                      <a16:colId xmlns:a16="http://schemas.microsoft.com/office/drawing/2014/main" val="792858665"/>
                    </a:ext>
                  </a:extLst>
                </a:gridCol>
              </a:tblGrid>
              <a:tr h="25985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地址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31      </a:t>
                      </a: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                   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25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24 </a:t>
                      </a: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              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  20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19 </a:t>
                      </a: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               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  15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14  </a:t>
                      </a: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              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12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 </a:t>
                      </a: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              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   7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   </a:t>
                      </a: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                   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  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操作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959217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0024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……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96563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……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591735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……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63079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……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171234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0034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……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773566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0030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1 1111110010 1 11111111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1101111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jal x0,-28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221480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002C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1111 1111 1111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 x8,x8,-1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267728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0028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lw x7,0(x5)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272971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0024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0000 0000 0100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 x5,x5,4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560625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0020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0 0000001010 0 00000000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1101111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jal x0,20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487636"/>
                  </a:ext>
                </a:extLst>
              </a:tr>
              <a:tr h="257689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001C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 x9,x0,1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990342"/>
                  </a:ext>
                </a:extLst>
              </a:tr>
              <a:tr h="262021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0018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0 000000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00110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0110 0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bne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x7,x6,12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770664"/>
                  </a:ext>
                </a:extLst>
              </a:tr>
              <a:tr h="268516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0014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0 000001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beq x8,x0,32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566197"/>
                  </a:ext>
                </a:extLst>
              </a:tr>
              <a:tr h="275013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0010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0000 0000 1010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 x8,x0,10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972626"/>
                  </a:ext>
                </a:extLst>
              </a:tr>
              <a:tr h="281509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000C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lw x7,0(x5)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86189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0008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0000 0000 0101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00110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 x6,x0,5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494267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0004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0001 0000 0000 0000 0000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0110111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lui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x5,0x10000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62496"/>
                  </a:ext>
                </a:extLst>
              </a:tr>
              <a:tr h="2494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andi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x9,x0,0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803123"/>
                  </a:ext>
                </a:extLst>
              </a:tr>
            </a:tbl>
          </a:graphicData>
        </a:graphic>
      </p:graphicFrame>
      <p:sp>
        <p:nvSpPr>
          <p:cNvPr id="8" name="虚尾箭头 7">
            <a:extLst>
              <a:ext uri="{FF2B5EF4-FFF2-40B4-BE49-F238E27FC236}">
                <a16:creationId xmlns:a16="http://schemas.microsoft.com/office/drawing/2014/main" id="{73606388-27D3-FBAF-7DE6-9405EBFE1042}"/>
              </a:ext>
            </a:extLst>
          </p:cNvPr>
          <p:cNvSpPr/>
          <p:nvPr/>
        </p:nvSpPr>
        <p:spPr>
          <a:xfrm rot="5400000" flipH="1" flipV="1">
            <a:off x="10966068" y="739571"/>
            <a:ext cx="659219" cy="713924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3">
            <a:extLst>
              <a:ext uri="{FF2B5EF4-FFF2-40B4-BE49-F238E27FC236}">
                <a16:creationId xmlns:a16="http://schemas.microsoft.com/office/drawing/2014/main" id="{880831CB-D5EE-A272-1D55-AF939FAC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59" y="1162544"/>
            <a:ext cx="2111558" cy="5305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0069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2128311"/>
            <a:chOff x="1887176" y="1780606"/>
            <a:chExt cx="2532899" cy="9309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程序目标：检查主存地址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x1000 0000~x1000 0003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存储的字从左到右出现的第一个“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如果找到，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的值设置为第一个“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”在字中的位置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如果没有找到，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的值设置为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-1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2638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机器语言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3513307"/>
            <a:chOff x="1887176" y="1780606"/>
            <a:chExt cx="2532899" cy="15366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228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任务拆解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选择结构：判断该字是否为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（特殊情况）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是：说明不存在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否：一定存在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，但是位置不确定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循环结构：从左到右遍历该字中的每个位直到找到第一个“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9958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6189102" cy="2913140"/>
            <a:chOff x="1887176" y="1780606"/>
            <a:chExt cx="1490085" cy="127417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207951" cy="96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寄存器初始化：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x5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保存需要读取的主存地址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保存从主存中读取出的字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保存结果，初始为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31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4">
            <a:extLst>
              <a:ext uri="{FF2B5EF4-FFF2-40B4-BE49-F238E27FC236}">
                <a16:creationId xmlns:a16="http://schemas.microsoft.com/office/drawing/2014/main" id="{A788286E-BE4A-F381-D70F-151A4F3F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896" y="1279414"/>
            <a:ext cx="4294187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5006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6189102" cy="3703485"/>
            <a:chOff x="1887176" y="1780606"/>
            <a:chExt cx="1490085" cy="16198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302410" cy="1311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选择结构：判断该字是否为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判断条件</a:t>
              </a: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 == 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判断字中是否有</a:t>
              </a:r>
              <a:r>
                <a:rPr lang="en-US" altLang="zh-CN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如果条件为假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选择执行子任务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顺序执行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如果条件为真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选择执行子任务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跳转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4">
            <a:extLst>
              <a:ext uri="{FF2B5EF4-FFF2-40B4-BE49-F238E27FC236}">
                <a16:creationId xmlns:a16="http://schemas.microsoft.com/office/drawing/2014/main" id="{A788286E-BE4A-F381-D70F-151A4F3F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057" y="1234262"/>
            <a:ext cx="4294187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16541EC1-5E92-E484-5EC3-1D4A2F8CFB80}"/>
              </a:ext>
            </a:extLst>
          </p:cNvPr>
          <p:cNvSpPr/>
          <p:nvPr/>
        </p:nvSpPr>
        <p:spPr>
          <a:xfrm>
            <a:off x="7368363" y="2923952"/>
            <a:ext cx="1818167" cy="69111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6863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6189102" cy="3287986"/>
            <a:chOff x="1887176" y="1780606"/>
            <a:chExt cx="1490085" cy="14381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302410" cy="1129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选择结构：判断该字是否为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判断条件</a:t>
              </a: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 == 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判断字中是否有</a:t>
              </a:r>
              <a:r>
                <a:rPr lang="en-US" altLang="zh-CN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没有生成条件指令（直接判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条件分支指令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BEQ x8, x0, C2+4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61">
            <a:extLst>
              <a:ext uri="{FF2B5EF4-FFF2-40B4-BE49-F238E27FC236}">
                <a16:creationId xmlns:a16="http://schemas.microsoft.com/office/drawing/2014/main" id="{0A9929B1-6BA8-4069-BC72-87D89C4C8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491" y="1362629"/>
            <a:ext cx="2016125" cy="19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62">
            <a:extLst>
              <a:ext uri="{FF2B5EF4-FFF2-40B4-BE49-F238E27FC236}">
                <a16:creationId xmlns:a16="http://schemas.microsoft.com/office/drawing/2014/main" id="{EFD4AD04-4A75-71A5-407B-ABB9038A6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140" y="3602593"/>
            <a:ext cx="1714500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Line 140">
            <a:extLst>
              <a:ext uri="{FF2B5EF4-FFF2-40B4-BE49-F238E27FC236}">
                <a16:creationId xmlns:a16="http://schemas.microsoft.com/office/drawing/2014/main" id="{52729B98-04BF-63DF-5AF7-5630563D8D7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005491" y="3442254"/>
            <a:ext cx="209436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图片 2">
            <a:extLst>
              <a:ext uri="{FF2B5EF4-FFF2-40B4-BE49-F238E27FC236}">
                <a16:creationId xmlns:a16="http://schemas.microsoft.com/office/drawing/2014/main" id="{08A2322C-8E70-E5D6-13ED-7A54A342B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411" y="1362629"/>
            <a:ext cx="4184650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7688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6189102" cy="3703485"/>
            <a:chOff x="1887176" y="1780606"/>
            <a:chExt cx="1490085" cy="16198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302410" cy="1311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循环结构：判断当前最高位是否为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判断条件</a:t>
              </a: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 &lt; 0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判断最高位是否为</a:t>
              </a:r>
              <a:r>
                <a:rPr lang="en-US" altLang="zh-CN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如果条件为假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进入循环，执行子任务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（顺序执行）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如果条件为真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不进入循环，执行子任务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后面的指令（跳转）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4">
            <a:extLst>
              <a:ext uri="{FF2B5EF4-FFF2-40B4-BE49-F238E27FC236}">
                <a16:creationId xmlns:a16="http://schemas.microsoft.com/office/drawing/2014/main" id="{A788286E-BE4A-F381-D70F-151A4F3F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057" y="1234262"/>
            <a:ext cx="4294187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F8EC22A9-850E-EFB9-06B1-87B2D3ABFEB2}"/>
              </a:ext>
            </a:extLst>
          </p:cNvPr>
          <p:cNvSpPr/>
          <p:nvPr/>
        </p:nvSpPr>
        <p:spPr>
          <a:xfrm>
            <a:off x="8653150" y="3944678"/>
            <a:ext cx="1818167" cy="69111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2580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6189102" cy="3287986"/>
            <a:chOff x="1887176" y="1780606"/>
            <a:chExt cx="1490085" cy="14381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158532" cy="1129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循环结构：判断当前最高位是否为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判断条件</a:t>
              </a: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 &lt; 0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判断最高位是否为</a:t>
              </a:r>
              <a:r>
                <a:rPr lang="en-US" altLang="zh-CN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没有生成条件指令（判断是否小于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条件分支指令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BLT x8, x0, D3+4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57">
            <a:extLst>
              <a:ext uri="{FF2B5EF4-FFF2-40B4-BE49-F238E27FC236}">
                <a16:creationId xmlns:a16="http://schemas.microsoft.com/office/drawing/2014/main" id="{CB91E564-8F62-EA23-3462-73853D3A9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920" y="1522184"/>
            <a:ext cx="1554163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8">
            <a:extLst>
              <a:ext uri="{FF2B5EF4-FFF2-40B4-BE49-F238E27FC236}">
                <a16:creationId xmlns:a16="http://schemas.microsoft.com/office/drawing/2014/main" id="{D74E21F1-5AEF-0938-8915-8BEBDD345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369" y="3827234"/>
            <a:ext cx="1847850" cy="213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Line 140">
            <a:extLst>
              <a:ext uri="{FF2B5EF4-FFF2-40B4-BE49-F238E27FC236}">
                <a16:creationId xmlns:a16="http://schemas.microsoft.com/office/drawing/2014/main" id="{61C9055D-00A9-B7B5-0D74-AF9B20C1251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143460" y="3833584"/>
            <a:ext cx="177075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图片 3">
            <a:extLst>
              <a:ext uri="{FF2B5EF4-FFF2-40B4-BE49-F238E27FC236}">
                <a16:creationId xmlns:a16="http://schemas.microsoft.com/office/drawing/2014/main" id="{77DB1E4D-471B-D88E-726B-AB6269D55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681" y="1647592"/>
            <a:ext cx="3860800" cy="457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5586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3882637"/>
            <a:chOff x="1887176" y="1780606"/>
            <a:chExt cx="2532899" cy="169822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389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任务拆解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选择结构：判断该字是否为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是：说明不存在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否：一定存在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，但是位置不确定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循环结构：从左到右遍历该字中的每个位直到找到第一个“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按位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遍历的实现方式转换为位的左移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判断是否为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的实现方式转换为判断是否为负数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机器语言程序：示例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8877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1D89CF8-F649-6E14-DC5D-5A3D2EDA2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133210"/>
              </p:ext>
            </p:extLst>
          </p:nvPr>
        </p:nvGraphicFramePr>
        <p:xfrm>
          <a:off x="4029740" y="1644798"/>
          <a:ext cx="7849634" cy="4446278"/>
        </p:xfrm>
        <a:graphic>
          <a:graphicData uri="http://schemas.openxmlformats.org/drawingml/2006/table">
            <a:tbl>
              <a:tblPr/>
              <a:tblGrid>
                <a:gridCol w="1193701">
                  <a:extLst>
                    <a:ext uri="{9D8B030D-6E8A-4147-A177-3AD203B41FA5}">
                      <a16:colId xmlns:a16="http://schemas.microsoft.com/office/drawing/2014/main" val="38815619"/>
                    </a:ext>
                  </a:extLst>
                </a:gridCol>
                <a:gridCol w="1070772">
                  <a:extLst>
                    <a:ext uri="{9D8B030D-6E8A-4147-A177-3AD203B41FA5}">
                      <a16:colId xmlns:a16="http://schemas.microsoft.com/office/drawing/2014/main" val="316756295"/>
                    </a:ext>
                  </a:extLst>
                </a:gridCol>
                <a:gridCol w="46906">
                  <a:extLst>
                    <a:ext uri="{9D8B030D-6E8A-4147-A177-3AD203B41FA5}">
                      <a16:colId xmlns:a16="http://schemas.microsoft.com/office/drawing/2014/main" val="2770174956"/>
                    </a:ext>
                  </a:extLst>
                </a:gridCol>
                <a:gridCol w="818446">
                  <a:extLst>
                    <a:ext uri="{9D8B030D-6E8A-4147-A177-3AD203B41FA5}">
                      <a16:colId xmlns:a16="http://schemas.microsoft.com/office/drawing/2014/main" val="1732667177"/>
                    </a:ext>
                  </a:extLst>
                </a:gridCol>
                <a:gridCol w="875057">
                  <a:extLst>
                    <a:ext uri="{9D8B030D-6E8A-4147-A177-3AD203B41FA5}">
                      <a16:colId xmlns:a16="http://schemas.microsoft.com/office/drawing/2014/main" val="1546291904"/>
                    </a:ext>
                  </a:extLst>
                </a:gridCol>
                <a:gridCol w="795800">
                  <a:extLst>
                    <a:ext uri="{9D8B030D-6E8A-4147-A177-3AD203B41FA5}">
                      <a16:colId xmlns:a16="http://schemas.microsoft.com/office/drawing/2014/main" val="3155559203"/>
                    </a:ext>
                  </a:extLst>
                </a:gridCol>
                <a:gridCol w="824916">
                  <a:extLst>
                    <a:ext uri="{9D8B030D-6E8A-4147-A177-3AD203B41FA5}">
                      <a16:colId xmlns:a16="http://schemas.microsoft.com/office/drawing/2014/main" val="585304597"/>
                    </a:ext>
                  </a:extLst>
                </a:gridCol>
                <a:gridCol w="981811">
                  <a:extLst>
                    <a:ext uri="{9D8B030D-6E8A-4147-A177-3AD203B41FA5}">
                      <a16:colId xmlns:a16="http://schemas.microsoft.com/office/drawing/2014/main" val="3118725943"/>
                    </a:ext>
                  </a:extLst>
                </a:gridCol>
                <a:gridCol w="1242225">
                  <a:extLst>
                    <a:ext uri="{9D8B030D-6E8A-4147-A177-3AD203B41FA5}">
                      <a16:colId xmlns:a16="http://schemas.microsoft.com/office/drawing/2014/main" val="2236332836"/>
                    </a:ext>
                  </a:extLst>
                </a:gridCol>
              </a:tblGrid>
              <a:tr h="367606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地址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31      25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24    20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19    15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14   12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11     7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6      0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解释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810356"/>
                  </a:ext>
                </a:extLst>
              </a:tr>
              <a:tr h="3391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……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509881"/>
                  </a:ext>
                </a:extLst>
              </a:tr>
              <a:tr h="3391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……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102404"/>
                  </a:ext>
                </a:extLst>
              </a:tr>
              <a:tr h="3391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0024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……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810123"/>
                  </a:ext>
                </a:extLst>
              </a:tr>
              <a:tr h="3391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0020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1111 1111 1111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 x9,x0,-1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787867"/>
                  </a:ext>
                </a:extLst>
              </a:tr>
              <a:tr h="3391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001C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1 1111111010 1 11111111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1101111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jal x0,-12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780423"/>
                  </a:ext>
                </a:extLst>
              </a:tr>
              <a:tr h="3391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0018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slli x8,x8,1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707645"/>
                  </a:ext>
                </a:extLst>
              </a:tr>
              <a:tr h="3391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0014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1111 1111 1111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 x9,x9,-1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598363"/>
                  </a:ext>
                </a:extLst>
              </a:tr>
              <a:tr h="3391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0 000000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1010 0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1100011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blt x8,x0,20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786434"/>
                  </a:ext>
                </a:extLst>
              </a:tr>
              <a:tr h="3391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000C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0 000000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1010 0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1100011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beq x8,x0,20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665065"/>
                  </a:ext>
                </a:extLst>
              </a:tr>
              <a:tr h="3391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0008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0000 0001 1111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 x9,x0,31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133790"/>
                  </a:ext>
                </a:extLst>
              </a:tr>
              <a:tr h="33916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0004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lw x8,0(x5)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585078"/>
                  </a:ext>
                </a:extLst>
              </a:tr>
              <a:tr h="347912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x0040 0000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0001 0000 0000 0000 0000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0110111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B88F4D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lui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 x5,0x10000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830407"/>
                  </a:ext>
                </a:extLst>
              </a:tr>
            </a:tbl>
          </a:graphicData>
        </a:graphic>
      </p:graphicFrame>
      <p:sp>
        <p:nvSpPr>
          <p:cNvPr id="4" name="虚尾箭头 3">
            <a:extLst>
              <a:ext uri="{FF2B5EF4-FFF2-40B4-BE49-F238E27FC236}">
                <a16:creationId xmlns:a16="http://schemas.microsoft.com/office/drawing/2014/main" id="{8DC07189-799C-6FF4-FB8C-F670F62BDC54}"/>
              </a:ext>
            </a:extLst>
          </p:cNvPr>
          <p:cNvSpPr/>
          <p:nvPr/>
        </p:nvSpPr>
        <p:spPr>
          <a:xfrm rot="5400000" flipH="1" flipV="1">
            <a:off x="10966068" y="739571"/>
            <a:ext cx="659219" cy="713924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912C886F-4131-7F19-46A2-AEE068746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26" y="1428595"/>
            <a:ext cx="3377289" cy="4000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6631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2589976"/>
            <a:chOff x="1887176" y="1780606"/>
            <a:chExt cx="2532899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使用机器指令直接操作寄存器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通过跳转指令实现结构化程序设计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程序开始阶段需要对寄存器进行初始化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需要注意跳转指令的条件和偏移量的设置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机器语言程序设计小结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5850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4719764" cy="2849059"/>
            <a:chOff x="1887176" y="1780605"/>
            <a:chExt cx="1136328" cy="124614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23134" y="2202469"/>
              <a:ext cx="1100370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指令集架构（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）是计算机硬件和软件之间的接口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同时也是中央处理器设计的依据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编写程序时所要注意的全部信息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985377" cy="254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ISA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：软硬件之间的接口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BD62066-2053-6A5B-2489-C23815C1E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11" y="2305412"/>
            <a:ext cx="5818054" cy="410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9090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0520454" cy="3051707"/>
            <a:chOff x="1887176" y="1780605"/>
            <a:chExt cx="2532899" cy="13347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026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与执行程序的计算机指令集紧密相关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每种指令集都有自己的低级语言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机器语言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：依据指令集使用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二进制编码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，直接在计算机上执行，不需要经过语言处理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：依据指令集的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汇编语言格式编写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，需经过语言处理，翻译为机器语言才能在计算机上执行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90261" cy="254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低级语言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7427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0520454" cy="3513309"/>
            <a:chOff x="1887176" y="1780605"/>
            <a:chExt cx="2532899" cy="15366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RISC-V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的指令集合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RISC-V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机器上编写程序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机器语言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也可以将高级语言程序翻译到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RISC-V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机器上执行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094582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RISC-V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指令集体系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9933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0520454" cy="2590041"/>
            <a:chOff x="1887176" y="1780605"/>
            <a:chExt cx="2532899" cy="11328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三种基本结构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顺序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094582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结构化程序设计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411B8D93-91E6-40EE-E223-17E2AF55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617" y="1522186"/>
            <a:ext cx="7084237" cy="4444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014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1205044"/>
            <a:chOff x="1887176" y="1780606"/>
            <a:chExt cx="2532899" cy="5270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1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顺序结构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094582" cy="488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结构化程序设计</a:t>
              </a:r>
            </a:p>
            <a:p>
              <a:pPr>
                <a:lnSpc>
                  <a:spcPct val="125000"/>
                </a:lnSpc>
              </a:pP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cxnSp>
        <p:nvCxnSpPr>
          <p:cNvPr id="4" name="Line 140">
            <a:extLst>
              <a:ext uri="{FF2B5EF4-FFF2-40B4-BE49-F238E27FC236}">
                <a16:creationId xmlns:a16="http://schemas.microsoft.com/office/drawing/2014/main" id="{F555AD3F-7D62-5C61-81B0-9154DFD25B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57798" y="2096767"/>
            <a:ext cx="4886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Line 140">
            <a:extLst>
              <a:ext uri="{FF2B5EF4-FFF2-40B4-BE49-F238E27FC236}">
                <a16:creationId xmlns:a16="http://schemas.microsoft.com/office/drawing/2014/main" id="{11CF2F5F-1422-A44D-FAA5-912766F56E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67310" y="4860604"/>
            <a:ext cx="4886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图片 2">
            <a:extLst>
              <a:ext uri="{FF2B5EF4-FFF2-40B4-BE49-F238E27FC236}">
                <a16:creationId xmlns:a16="http://schemas.microsoft.com/office/drawing/2014/main" id="{D5E0B308-7589-5885-AE7F-68DAB3B66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985" y="971229"/>
            <a:ext cx="17049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4">
            <a:extLst>
              <a:ext uri="{FF2B5EF4-FFF2-40B4-BE49-F238E27FC236}">
                <a16:creationId xmlns:a16="http://schemas.microsoft.com/office/drawing/2014/main" id="{5E1D9690-A9E3-3C93-127F-409E7B337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8" y="2198367"/>
            <a:ext cx="1304925" cy="253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>
            <a:extLst>
              <a:ext uri="{FF2B5EF4-FFF2-40B4-BE49-F238E27FC236}">
                <a16:creationId xmlns:a16="http://schemas.microsoft.com/office/drawing/2014/main" id="{4568C1AD-90CF-2A4F-F6D7-5FC56D154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35" y="4989192"/>
            <a:ext cx="1863725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7850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5316682"/>
            <a:chOff x="1887176" y="1780606"/>
            <a:chExt cx="2532899" cy="232546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016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选择结构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一组指令序列生成选择执行的条件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B2“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条件分支指令”进行条件测试</a:t>
              </a:r>
            </a:p>
            <a:p>
              <a:pPr marL="742950" lvl="1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条件为真（子任务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742950" lvl="1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&lt;- </a:t>
              </a:r>
              <a:r>
                <a:rPr lang="en" altLang="zh-CN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C2+4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（跳转）</a:t>
              </a:r>
              <a:endParaRPr lang="en" altLang="zh-CN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条件分支的偏移量</a:t>
              </a:r>
            </a:p>
            <a:p>
              <a:pPr lvl="2">
                <a:lnSpc>
                  <a:spcPct val="114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  <a:p>
              <a:pPr marL="742950" lvl="1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条件为假（子任务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742950" lvl="1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&lt;- </a:t>
              </a:r>
              <a:r>
                <a:rPr lang="en" altLang="zh-CN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B2+4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（顺序执行）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终止于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的无条件跳转指令</a:t>
              </a:r>
            </a:p>
            <a:p>
              <a:pPr marL="742950" lvl="1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&lt;- </a:t>
              </a:r>
              <a:r>
                <a:rPr lang="en" altLang="zh-CN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D2+4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（跳转）</a:t>
              </a:r>
              <a:endParaRPr lang="en" altLang="zh-CN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无条件跳转的偏移量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2">
                <a:lnSpc>
                  <a:spcPct val="114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（子任务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结构化程序设计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9FA87B5-2C75-5B43-9860-EC38840A6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529" y="272692"/>
            <a:ext cx="2732370" cy="6441597"/>
          </a:xfrm>
          <a:prstGeom prst="rect">
            <a:avLst/>
          </a:prstGeom>
        </p:spPr>
      </p:pic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78538CC7-D201-3ADE-CC97-F8262A725030}"/>
              </a:ext>
            </a:extLst>
          </p:cNvPr>
          <p:cNvCxnSpPr/>
          <p:nvPr/>
        </p:nvCxnSpPr>
        <p:spPr>
          <a:xfrm>
            <a:off x="7130494" y="6113720"/>
            <a:ext cx="5316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B3D1E22-24F7-78F0-5555-ED41FFFAE4D5}"/>
              </a:ext>
            </a:extLst>
          </p:cNvPr>
          <p:cNvSpPr txBox="1"/>
          <p:nvPr/>
        </p:nvSpPr>
        <p:spPr>
          <a:xfrm>
            <a:off x="6770413" y="591825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？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2D02B00-09CA-1DA5-4FCC-D8FBE6ADC46C}"/>
              </a:ext>
            </a:extLst>
          </p:cNvPr>
          <p:cNvCxnSpPr/>
          <p:nvPr/>
        </p:nvCxnSpPr>
        <p:spPr>
          <a:xfrm>
            <a:off x="7119904" y="5318225"/>
            <a:ext cx="5316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76FF8345-B0F4-01C2-1C40-D2B5CD2F0108}"/>
              </a:ext>
            </a:extLst>
          </p:cNvPr>
          <p:cNvSpPr txBox="1"/>
          <p:nvPr/>
        </p:nvSpPr>
        <p:spPr>
          <a:xfrm>
            <a:off x="6759823" y="512276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？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F0DAE9AE-6328-9F3D-89B7-E36F0BDAAC2C}"/>
              </a:ext>
            </a:extLst>
          </p:cNvPr>
          <p:cNvCxnSpPr/>
          <p:nvPr/>
        </p:nvCxnSpPr>
        <p:spPr>
          <a:xfrm>
            <a:off x="7130494" y="6605071"/>
            <a:ext cx="5316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573F9E37-71DC-7696-C768-272E33ACBFD2}"/>
              </a:ext>
            </a:extLst>
          </p:cNvPr>
          <p:cNvSpPr txBox="1"/>
          <p:nvPr/>
        </p:nvSpPr>
        <p:spPr>
          <a:xfrm>
            <a:off x="6770413" y="640960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3685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E77FF09-F113-2E54-EB3C-2CBB69934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364" y="132483"/>
            <a:ext cx="2156968" cy="6398523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5316682"/>
            <a:chOff x="1887176" y="1780606"/>
            <a:chExt cx="2532899" cy="232546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016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循环结构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一组指令序列生成循环条件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B3“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条件分支指令”进行条件测试</a:t>
              </a:r>
            </a:p>
            <a:p>
              <a:pPr marL="742950" lvl="1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条件为假（不循环）</a:t>
              </a:r>
            </a:p>
            <a:p>
              <a:pPr marL="742950" lvl="1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&lt;- </a:t>
              </a:r>
              <a:r>
                <a:rPr lang="en-US" altLang="zh-CN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D3+4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（跳转）</a:t>
              </a:r>
              <a:endParaRPr lang="en-US" altLang="zh-CN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条件分支的偏移量：</a:t>
              </a:r>
            </a:p>
            <a:p>
              <a:pPr lvl="2">
                <a:lnSpc>
                  <a:spcPct val="114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（子任务指令数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  <a:p>
              <a:pPr marL="742950" lvl="1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条件为真（子任务）</a:t>
              </a:r>
            </a:p>
            <a:p>
              <a:pPr marL="742950" lvl="1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&lt;- </a:t>
              </a:r>
              <a:r>
                <a:rPr lang="en-US" altLang="zh-CN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B3+4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（顺序执行）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终止于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D3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的无条件跳转指令</a:t>
              </a:r>
            </a:p>
            <a:p>
              <a:pPr marL="742950" lvl="1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&lt;-</a:t>
              </a:r>
              <a:r>
                <a:rPr lang="en-US" altLang="zh-CN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A</a:t>
              </a:r>
              <a:r>
                <a:rPr lang="zh-CN" altLang="en-US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（跳转）</a:t>
              </a:r>
              <a:endParaRPr lang="en-US" altLang="zh-CN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无条件跳转的立即数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偏移量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2">
                <a:lnSpc>
                  <a:spcPct val="114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=-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（子任务指令数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循环条件指令数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结构化程序设计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机器语言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78538CC7-D201-3ADE-CC97-F8262A725030}"/>
              </a:ext>
            </a:extLst>
          </p:cNvPr>
          <p:cNvCxnSpPr/>
          <p:nvPr/>
        </p:nvCxnSpPr>
        <p:spPr>
          <a:xfrm>
            <a:off x="7704697" y="6417442"/>
            <a:ext cx="5316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B3D1E22-24F7-78F0-5555-ED41FFFAE4D5}"/>
              </a:ext>
            </a:extLst>
          </p:cNvPr>
          <p:cNvSpPr txBox="1"/>
          <p:nvPr/>
        </p:nvSpPr>
        <p:spPr>
          <a:xfrm>
            <a:off x="7344616" y="622198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？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2D02B00-09CA-1DA5-4FCC-D8FBE6ADC46C}"/>
              </a:ext>
            </a:extLst>
          </p:cNvPr>
          <p:cNvCxnSpPr/>
          <p:nvPr/>
        </p:nvCxnSpPr>
        <p:spPr>
          <a:xfrm>
            <a:off x="7704697" y="5480519"/>
            <a:ext cx="5316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76FF8345-B0F4-01C2-1C40-D2B5CD2F0108}"/>
              </a:ext>
            </a:extLst>
          </p:cNvPr>
          <p:cNvSpPr txBox="1"/>
          <p:nvPr/>
        </p:nvSpPr>
        <p:spPr>
          <a:xfrm>
            <a:off x="7344616" y="528505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？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F0DAE9AE-6328-9F3D-89B7-E36F0BDAAC2C}"/>
              </a:ext>
            </a:extLst>
          </p:cNvPr>
          <p:cNvCxnSpPr/>
          <p:nvPr/>
        </p:nvCxnSpPr>
        <p:spPr>
          <a:xfrm>
            <a:off x="7545202" y="4651197"/>
            <a:ext cx="5316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573F9E37-71DC-7696-C768-272E33ACBFD2}"/>
              </a:ext>
            </a:extLst>
          </p:cNvPr>
          <p:cNvSpPr txBox="1"/>
          <p:nvPr/>
        </p:nvSpPr>
        <p:spPr>
          <a:xfrm>
            <a:off x="7185121" y="445573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57077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16615</TotalTime>
  <Words>1661</Words>
  <Application>Microsoft Macintosh PowerPoint</Application>
  <PresentationFormat>Widescreen</PresentationFormat>
  <Paragraphs>388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KaiTi</vt:lpstr>
      <vt:lpstr>微软雅黑</vt:lpstr>
      <vt:lpstr>Arial</vt:lpstr>
      <vt:lpstr>Calibri</vt:lpstr>
      <vt:lpstr>Perpetua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Yunlong Mao</cp:lastModifiedBy>
  <cp:revision>807</cp:revision>
  <dcterms:created xsi:type="dcterms:W3CDTF">2019-06-19T02:08:00Z</dcterms:created>
  <dcterms:modified xsi:type="dcterms:W3CDTF">2024-04-21T01:22:40Z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